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3" r:id="rId4"/>
    <p:sldId id="257" r:id="rId5"/>
    <p:sldId id="264" r:id="rId6"/>
    <p:sldId id="262" r:id="rId7"/>
    <p:sldId id="258" r:id="rId8"/>
    <p:sldId id="265" r:id="rId9"/>
    <p:sldId id="259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843"/>
    <p:restoredTop sz="90902"/>
  </p:normalViewPr>
  <p:slideViewPr>
    <p:cSldViewPr>
      <p:cViewPr varScale="1">
        <p:scale>
          <a:sx n="70" d="100"/>
          <a:sy n="70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649E-A821-2F41-B002-2A24D719E357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00B65-82CA-1145-B50E-9318342C8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7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0B65-82CA-1145-B50E-9318342C89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92863"/>
            <a:ext cx="5768975" cy="2047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Chris Cooper &amp; C M Hall 2012 Contemporary Tourism 2e, Goodfellow Publishers Ltd.</a:t>
            </a:r>
          </a:p>
        </p:txBody>
      </p:sp>
    </p:spTree>
    <p:extLst>
      <p:ext uri="{BB962C8B-B14F-4D97-AF65-F5344CB8AC3E}">
        <p14:creationId xmlns:p14="http://schemas.microsoft.com/office/powerpoint/2010/main" val="38881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D07270-0AF8-5C40-80D7-A3D283D9D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2B6EEE-5204-F54F-9CDB-EDCD49746C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2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F66E0C-0F82-BC4D-924F-3DE9ACA3CE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0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25165E-966A-B64F-9322-07EEF5DFC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87B46E-FC48-A543-8CA4-D66A2811A4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EDB95-D9EC-D340-849C-4803D1AFD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4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FA9424-432A-3C43-BAE8-12E8471B6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5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72B14D-7C0F-1E4A-BBC2-5B637BAA4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9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D6F4B3-5CA6-A24D-8C0A-ADF28E6BE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B6D4FE-3583-224F-A44D-2AAAE2CCB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56376" y="5373216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4490" y="5715419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676147" y="6346636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i="1" dirty="0">
                <a:latin typeface="Arial" charset="0"/>
                <a:ea typeface="ＭＳ Ｐゴシック" charset="0"/>
              </a:rPr>
              <a:t>Contemporary Tourism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Consequences of Visitation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DE99-37B0-2F8A-2492-10E70196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dirty="0"/>
              <a:t>Components of integrative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708C1-F467-94B1-69EA-DE46AF146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9685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Agree on a common purpose;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Ensure process is inclusive and transparent;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Allowing participants to design the process;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Promoting joint fact finding and creative problem solving;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Insist on accountability;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an action plan;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collaborative leadership</a:t>
            </a:r>
          </a:p>
        </p:txBody>
      </p:sp>
    </p:spTree>
    <p:extLst>
      <p:ext uri="{BB962C8B-B14F-4D97-AF65-F5344CB8AC3E}">
        <p14:creationId xmlns:p14="http://schemas.microsoft.com/office/powerpoint/2010/main" val="160770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1243-FEA5-147C-3EAA-20639C69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609600"/>
            <a:ext cx="8856984" cy="1143000"/>
          </a:xfrm>
        </p:spPr>
        <p:txBody>
          <a:bodyPr/>
          <a:lstStyle/>
          <a:p>
            <a:r>
              <a:rPr lang="en-US" dirty="0"/>
              <a:t>Why is collaborative and integrated assessment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93DBC-97FC-30FB-F691-A0788C23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352928" cy="4688160"/>
          </a:xfrm>
        </p:spPr>
        <p:txBody>
          <a:bodyPr/>
          <a:lstStyle/>
          <a:p>
            <a:r>
              <a:rPr lang="en-US" dirty="0"/>
              <a:t>Increased competition for resources</a:t>
            </a:r>
          </a:p>
          <a:p>
            <a:r>
              <a:rPr lang="en-US" dirty="0"/>
              <a:t>Complexity of natural and social systems</a:t>
            </a:r>
          </a:p>
          <a:p>
            <a:r>
              <a:rPr lang="en-US" dirty="0"/>
              <a:t>Broad scale participation is often better suited to fostering understanding and commitment among a large number of decision makers</a:t>
            </a:r>
          </a:p>
          <a:p>
            <a:r>
              <a:rPr lang="en-US" dirty="0"/>
              <a:t>A collaborative approach reduces waste and duplication, reduces conflict and helps share data and expertise</a:t>
            </a:r>
          </a:p>
        </p:txBody>
      </p:sp>
    </p:spTree>
    <p:extLst>
      <p:ext uri="{BB962C8B-B14F-4D97-AF65-F5344CB8AC3E}">
        <p14:creationId xmlns:p14="http://schemas.microsoft.com/office/powerpoint/2010/main" val="2228442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336F-1404-C2FC-A0D4-4E050912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 between Tourism and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C274D-31D4-B173-4149-BE900DD0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Conflict</a:t>
            </a:r>
            <a:r>
              <a:rPr lang="en-US" dirty="0"/>
              <a:t>: when tourism is regarded as having a detrimental impact on the environment by those at the destination. </a:t>
            </a:r>
          </a:p>
          <a:p>
            <a:r>
              <a:rPr lang="en-US" i="1" dirty="0"/>
              <a:t>Coexistence</a:t>
            </a:r>
            <a:r>
              <a:rPr lang="en-US" dirty="0"/>
              <a:t>: tourism has neither negative or positive effects. This situation rarely remains static </a:t>
            </a:r>
          </a:p>
          <a:p>
            <a:r>
              <a:rPr lang="en-US" i="1" dirty="0"/>
              <a:t>Symbiotic</a:t>
            </a:r>
            <a:r>
              <a:rPr lang="en-US" dirty="0"/>
              <a:t>: in which tourism positively contributes to the environment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28325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sz="2800" dirty="0"/>
              <a:t>Co-creation of tourism experiences means that consequences are situational and contextual</a:t>
            </a:r>
          </a:p>
          <a:p>
            <a:r>
              <a:rPr lang="en-US" sz="2800" dirty="0"/>
              <a:t>Different perceptions of impact from different stakeholders</a:t>
            </a:r>
          </a:p>
          <a:p>
            <a:r>
              <a:rPr lang="en-US" sz="2800" dirty="0"/>
              <a:t>For effective management agreement is need on what the problem is</a:t>
            </a:r>
          </a:p>
          <a:p>
            <a:r>
              <a:rPr lang="en-US" sz="2800" dirty="0"/>
              <a:t>Integrative and collaborative assessment of tourism’s impacts is the ideal</a:t>
            </a:r>
          </a:p>
        </p:txBody>
      </p:sp>
    </p:spTree>
    <p:extLst>
      <p:ext uri="{BB962C8B-B14F-4D97-AF65-F5344CB8AC3E}">
        <p14:creationId xmlns:p14="http://schemas.microsoft.com/office/powerpoint/2010/main" val="22159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Lecture Objectives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Be able to appreciate some of the positive and negative perceptions of tourism’s effects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Appreciate that although the contemporary destination is a focal point of attention to the impacts of tourism that effects occur over all stages and parts of the geographical tourism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Understand that the consequences of tourism are contextual and situational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Understand the potential significance of change for the consumption and production of tourism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Be able to identify some of the key factors that affect the assessment of the effects of tourism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5A2DD-03F0-20D3-0AA4-102C3847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Traditional categories of tourism impact</a:t>
            </a:r>
          </a:p>
        </p:txBody>
      </p:sp>
      <p:pic>
        <p:nvPicPr>
          <p:cNvPr id="5" name="Content Placeholder 4" descr="Diagram, venn diagram&#10;&#10;Description automatically generated">
            <a:extLst>
              <a:ext uri="{FF2B5EF4-FFF2-40B4-BE49-F238E27FC236}">
                <a16:creationId xmlns:a16="http://schemas.microsoft.com/office/drawing/2014/main" id="{8116CD06-6E96-907D-9497-25BB19496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32" y="1675227"/>
            <a:ext cx="5669935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8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Consequences of Visitation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Awareness of consequences vital for business and responsible tourism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Significant debate on the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Consequences all linked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Consequences all liable to interpretation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Change is inevitable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Change happens at different times and points in the visit cycle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E0229-3E02-C771-6359-97C52A73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Consequences of tourism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EB688C6C-DF94-1F1D-FF28-DD5441937D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01" y="1675227"/>
            <a:ext cx="7447796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7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4F17-74EE-E761-0A1B-7F633E3F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Overcrowding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2AF77-057F-B043-5063-7197D8D0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main challenges associated with overcrowding:</a:t>
            </a:r>
          </a:p>
          <a:p>
            <a:r>
              <a:rPr lang="en-US" dirty="0"/>
              <a:t>Alienated local residents</a:t>
            </a:r>
          </a:p>
          <a:p>
            <a:r>
              <a:rPr lang="en-US" dirty="0"/>
              <a:t>Degraded tourist experience</a:t>
            </a:r>
          </a:p>
          <a:p>
            <a:r>
              <a:rPr lang="en-US" dirty="0"/>
              <a:t>Overloaded infrastructure</a:t>
            </a:r>
          </a:p>
          <a:p>
            <a:r>
              <a:rPr lang="en-US" dirty="0"/>
              <a:t>Damage to nature</a:t>
            </a:r>
          </a:p>
          <a:p>
            <a:r>
              <a:rPr lang="en-US" dirty="0"/>
              <a:t>Threats to culture and heritage</a:t>
            </a:r>
          </a:p>
        </p:txBody>
      </p:sp>
    </p:spTree>
    <p:extLst>
      <p:ext uri="{BB962C8B-B14F-4D97-AF65-F5344CB8AC3E}">
        <p14:creationId xmlns:p14="http://schemas.microsoft.com/office/powerpoint/2010/main" val="206569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Assessing the Consequences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424936" cy="48245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Context and situation - each location or site will have different elements and characteristics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</a:rPr>
              <a:t>Key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Definitions: What is being examined?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Scale: What is the scale of analysis and where are boundaries drawn in any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Baseline information: What is the starting point? What existed before tourism’s impacts are assessed?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Monitoring: Is there ongoing monitoring of impact? Over what timescale and intervals?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11184-D898-AE0D-55A7-D27AD6860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Understandng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consequences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7232FC09-3027-2E87-2712-08CD1B7093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43" y="1675227"/>
            <a:ext cx="7811913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6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Integrative Assessment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Institutional approaches and methods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Post- or multi-disciplinary approaches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Collaborative approaches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Multiple stakeholders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450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Blank Presentation</vt:lpstr>
      <vt:lpstr>Contemporary Tourism</vt:lpstr>
      <vt:lpstr>Lecture Objectives</vt:lpstr>
      <vt:lpstr>Traditional categories of tourism impact</vt:lpstr>
      <vt:lpstr>Consequences of Visitation</vt:lpstr>
      <vt:lpstr>Consequences of tourism</vt:lpstr>
      <vt:lpstr>Overcrowding</vt:lpstr>
      <vt:lpstr>Assessing the Consequences</vt:lpstr>
      <vt:lpstr>Understandng consequences</vt:lpstr>
      <vt:lpstr>Integrative Assessment</vt:lpstr>
      <vt:lpstr>Components of integrative assessment</vt:lpstr>
      <vt:lpstr>Why is collaborative and integrated assessment needed?</vt:lpstr>
      <vt:lpstr>Relationships between Tourism and Environment</vt:lpstr>
      <vt:lpstr>Summary of Key Points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36</cp:revision>
  <dcterms:created xsi:type="dcterms:W3CDTF">2007-09-25T11:20:25Z</dcterms:created>
  <dcterms:modified xsi:type="dcterms:W3CDTF">2023-01-07T15:24:35Z</dcterms:modified>
</cp:coreProperties>
</file>